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2" r:id="rId1"/>
  </p:sldMasterIdLst>
  <p:notesMasterIdLst>
    <p:notesMasterId r:id="rId21"/>
  </p:notesMasterIdLst>
  <p:handoutMasterIdLst>
    <p:handoutMasterId r:id="rId22"/>
  </p:handoutMasterIdLst>
  <p:sldIdLst>
    <p:sldId id="256" r:id="rId2"/>
    <p:sldId id="414" r:id="rId3"/>
    <p:sldId id="415" r:id="rId4"/>
    <p:sldId id="419" r:id="rId5"/>
    <p:sldId id="420" r:id="rId6"/>
    <p:sldId id="417" r:id="rId7"/>
    <p:sldId id="416" r:id="rId8"/>
    <p:sldId id="418" r:id="rId9"/>
    <p:sldId id="421" r:id="rId10"/>
    <p:sldId id="422" r:id="rId11"/>
    <p:sldId id="426" r:id="rId12"/>
    <p:sldId id="423" r:id="rId13"/>
    <p:sldId id="424" r:id="rId14"/>
    <p:sldId id="454" r:id="rId15"/>
    <p:sldId id="450" r:id="rId16"/>
    <p:sldId id="427" r:id="rId17"/>
    <p:sldId id="428" r:id="rId18"/>
    <p:sldId id="429" r:id="rId19"/>
    <p:sldId id="43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08B8"/>
    <a:srgbClr val="084BB8"/>
    <a:srgbClr val="9D62BE"/>
    <a:srgbClr val="21EB26"/>
    <a:srgbClr val="D426E6"/>
    <a:srgbClr val="F09A1C"/>
    <a:srgbClr val="D1F22E"/>
    <a:srgbClr val="37C7E9"/>
    <a:srgbClr val="E6DA3A"/>
    <a:srgbClr val="249A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2" autoAdjust="0"/>
    <p:restoredTop sz="91429" autoAdjust="0"/>
  </p:normalViewPr>
  <p:slideViewPr>
    <p:cSldViewPr>
      <p:cViewPr>
        <p:scale>
          <a:sx n="100" d="100"/>
          <a:sy n="100" d="100"/>
        </p:scale>
        <p:origin x="-1944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E7A15-192D-4608-A0BA-012AD4F2437B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3D003-1A7D-4483-853F-C5E1829B9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D8F43-AD8D-4830-A206-C8C1DE1E030B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6C553-0201-4625-8098-53029D9B4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1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1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2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0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4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6.png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openxmlformats.org/officeDocument/2006/relationships/image" Target="../media/image55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image" Target="../media/image54.png"/><Relationship Id="rId5" Type="http://schemas.openxmlformats.org/officeDocument/2006/relationships/tags" Target="../tags/tag48.xml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tags" Target="../tags/tag47.xml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3.png"/><Relationship Id="rId3" Type="http://schemas.openxmlformats.org/officeDocument/2006/relationships/tags" Target="../tags/tag53.xml"/><Relationship Id="rId21" Type="http://schemas.openxmlformats.org/officeDocument/2006/relationships/image" Target="../media/image66.png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17" Type="http://schemas.openxmlformats.org/officeDocument/2006/relationships/image" Target="../media/image62.png"/><Relationship Id="rId2" Type="http://schemas.openxmlformats.org/officeDocument/2006/relationships/tags" Target="../tags/tag52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24" Type="http://schemas.openxmlformats.org/officeDocument/2006/relationships/image" Target="../media/image69.png"/><Relationship Id="rId5" Type="http://schemas.openxmlformats.org/officeDocument/2006/relationships/tags" Target="../tags/tag55.xml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10" Type="http://schemas.openxmlformats.org/officeDocument/2006/relationships/tags" Target="../tags/tag60.xml"/><Relationship Id="rId19" Type="http://schemas.openxmlformats.org/officeDocument/2006/relationships/image" Target="../media/image64.png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0.png"/><Relationship Id="rId3" Type="http://schemas.openxmlformats.org/officeDocument/2006/relationships/tags" Target="../tags/tag65.xml"/><Relationship Id="rId21" Type="http://schemas.openxmlformats.org/officeDocument/2006/relationships/image" Target="../media/image77.png"/><Relationship Id="rId7" Type="http://schemas.openxmlformats.org/officeDocument/2006/relationships/tags" Target="../tags/tag6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74.png"/><Relationship Id="rId25" Type="http://schemas.openxmlformats.org/officeDocument/2006/relationships/hyperlink" Target="https://matplotlib.org/users/pyplot_tutorial.html" TargetMode="External"/><Relationship Id="rId2" Type="http://schemas.openxmlformats.org/officeDocument/2006/relationships/tags" Target="../tags/tag64.xml"/><Relationship Id="rId16" Type="http://schemas.openxmlformats.org/officeDocument/2006/relationships/image" Target="../media/image73.png"/><Relationship Id="rId20" Type="http://schemas.openxmlformats.org/officeDocument/2006/relationships/hyperlink" Target="https://nbviewer.jupyter.org/url/web.stanford.edu/class/cs168/cs168-python-tutorial.ipynb" TargetMode="Externa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24" Type="http://schemas.openxmlformats.org/officeDocument/2006/relationships/image" Target="../media/image79.png"/><Relationship Id="rId5" Type="http://schemas.openxmlformats.org/officeDocument/2006/relationships/tags" Target="../tags/tag67.xml"/><Relationship Id="rId15" Type="http://schemas.openxmlformats.org/officeDocument/2006/relationships/image" Target="../media/image72.png"/><Relationship Id="rId23" Type="http://schemas.openxmlformats.org/officeDocument/2006/relationships/hyperlink" Target="https://wikis.nyu.edu/display/NYUHPC/Using+the+Clusters" TargetMode="External"/><Relationship Id="rId10" Type="http://schemas.openxmlformats.org/officeDocument/2006/relationships/tags" Target="../tags/tag72.xml"/><Relationship Id="rId19" Type="http://schemas.openxmlformats.org/officeDocument/2006/relationships/image" Target="../media/image76.png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image" Target="../media/image71.png"/><Relationship Id="rId22" Type="http://schemas.openxmlformats.org/officeDocument/2006/relationships/image" Target="../media/image78.png"/><Relationship Id="rId27" Type="http://schemas.openxmlformats.org/officeDocument/2006/relationships/hyperlink" Target="https://wikis.nyu.edu/display/ADRC/Dalma+Training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13" Type="http://schemas.openxmlformats.org/officeDocument/2006/relationships/image" Target="../media/image86.png"/><Relationship Id="rId3" Type="http://schemas.openxmlformats.org/officeDocument/2006/relationships/tags" Target="../tags/tag76.xml"/><Relationship Id="rId7" Type="http://schemas.openxmlformats.org/officeDocument/2006/relationships/image" Target="../media/image81.png"/><Relationship Id="rId12" Type="http://schemas.openxmlformats.org/officeDocument/2006/relationships/image" Target="../media/image85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slideLayout" Target="../slideLayouts/slideLayout2.xml"/><Relationship Id="rId11" Type="http://schemas.openxmlformats.org/officeDocument/2006/relationships/hyperlink" Target="https://www.cs.cornell.edu/jeh/book.pdf" TargetMode="External"/><Relationship Id="rId5" Type="http://schemas.openxmlformats.org/officeDocument/2006/relationships/tags" Target="../tags/tag78.xml"/><Relationship Id="rId10" Type="http://schemas.openxmlformats.org/officeDocument/2006/relationships/image" Target="../media/image84.png"/><Relationship Id="rId4" Type="http://schemas.openxmlformats.org/officeDocument/2006/relationships/tags" Target="../tags/tag77.xml"/><Relationship Id="rId9" Type="http://schemas.openxmlformats.org/officeDocument/2006/relationships/image" Target="../media/image83.png"/><Relationship Id="rId14" Type="http://schemas.openxmlformats.org/officeDocument/2006/relationships/hyperlink" Target="http://infolab.stanford.edu/~ullman/mmds/book.pdf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1.png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image" Target="../media/image90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image" Target="../media/image89.png"/><Relationship Id="rId5" Type="http://schemas.openxmlformats.org/officeDocument/2006/relationships/tags" Target="../tags/tag83.xml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tags" Target="../tags/tag82.xml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m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tags" Target="../tags/tag87.xml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97.png"/><Relationship Id="rId5" Type="http://schemas.openxmlformats.org/officeDocument/2006/relationships/tags" Target="../tags/tag90.xml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tags" Target="../tags/tag8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image" Target="../media/image107.png"/><Relationship Id="rId18" Type="http://schemas.openxmlformats.org/officeDocument/2006/relationships/image" Target="../media/image112.jpg"/><Relationship Id="rId3" Type="http://schemas.openxmlformats.org/officeDocument/2006/relationships/tags" Target="../tags/tag96.xml"/><Relationship Id="rId21" Type="http://schemas.openxmlformats.org/officeDocument/2006/relationships/image" Target="../media/image115.png"/><Relationship Id="rId7" Type="http://schemas.openxmlformats.org/officeDocument/2006/relationships/tags" Target="../tags/tag100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11.png"/><Relationship Id="rId2" Type="http://schemas.openxmlformats.org/officeDocument/2006/relationships/tags" Target="../tags/tag95.xml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tags" Target="../tags/tag104.xml"/><Relationship Id="rId24" Type="http://schemas.openxmlformats.org/officeDocument/2006/relationships/image" Target="../media/image118.png"/><Relationship Id="rId5" Type="http://schemas.openxmlformats.org/officeDocument/2006/relationships/tags" Target="../tags/tag98.xml"/><Relationship Id="rId15" Type="http://schemas.openxmlformats.org/officeDocument/2006/relationships/image" Target="../media/image109.png"/><Relationship Id="rId23" Type="http://schemas.openxmlformats.org/officeDocument/2006/relationships/image" Target="../media/image117.png"/><Relationship Id="rId10" Type="http://schemas.openxmlformats.org/officeDocument/2006/relationships/tags" Target="../tags/tag103.xml"/><Relationship Id="rId19" Type="http://schemas.openxmlformats.org/officeDocument/2006/relationships/image" Target="../media/image113.png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tags" Target="../tags/tag107.xml"/><Relationship Id="rId7" Type="http://schemas.openxmlformats.org/officeDocument/2006/relationships/image" Target="../media/image121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120.jpeg"/><Relationship Id="rId5" Type="http://schemas.openxmlformats.org/officeDocument/2006/relationships/image" Target="../media/image119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tags" Target="../tags/tag110.xml"/><Relationship Id="rId7" Type="http://schemas.openxmlformats.org/officeDocument/2006/relationships/image" Target="../media/image124.tmp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9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7.png"/><Relationship Id="rId4" Type="http://schemas.openxmlformats.org/officeDocument/2006/relationships/tags" Target="../tags/tag111.xml"/><Relationship Id="rId9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1.xml"/><Relationship Id="rId7" Type="http://schemas.openxmlformats.org/officeDocument/2006/relationships/image" Target="../media/image1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27.xml"/><Relationship Id="rId18" Type="http://schemas.openxmlformats.org/officeDocument/2006/relationships/tags" Target="../tags/tag32.xml"/><Relationship Id="rId26" Type="http://schemas.openxmlformats.org/officeDocument/2006/relationships/tags" Target="../tags/tag40.xml"/><Relationship Id="rId39" Type="http://schemas.openxmlformats.org/officeDocument/2006/relationships/image" Target="../media/image31.png"/><Relationship Id="rId21" Type="http://schemas.openxmlformats.org/officeDocument/2006/relationships/tags" Target="../tags/tag35.xml"/><Relationship Id="rId34" Type="http://schemas.openxmlformats.org/officeDocument/2006/relationships/image" Target="../media/image26.png"/><Relationship Id="rId42" Type="http://schemas.openxmlformats.org/officeDocument/2006/relationships/image" Target="../media/image34.png"/><Relationship Id="rId47" Type="http://schemas.openxmlformats.org/officeDocument/2006/relationships/image" Target="../media/image39.png"/><Relationship Id="rId50" Type="http://schemas.openxmlformats.org/officeDocument/2006/relationships/image" Target="../media/image42.png"/><Relationship Id="rId55" Type="http://schemas.openxmlformats.org/officeDocument/2006/relationships/image" Target="../media/image47.png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6" Type="http://schemas.openxmlformats.org/officeDocument/2006/relationships/tags" Target="../tags/tag30.xml"/><Relationship Id="rId29" Type="http://schemas.openxmlformats.org/officeDocument/2006/relationships/tags" Target="../tags/tag43.xml"/><Relationship Id="rId11" Type="http://schemas.openxmlformats.org/officeDocument/2006/relationships/tags" Target="../tags/tag25.xml"/><Relationship Id="rId24" Type="http://schemas.openxmlformats.org/officeDocument/2006/relationships/tags" Target="../tags/tag38.xml"/><Relationship Id="rId32" Type="http://schemas.openxmlformats.org/officeDocument/2006/relationships/image" Target="../media/image24.png"/><Relationship Id="rId37" Type="http://schemas.openxmlformats.org/officeDocument/2006/relationships/image" Target="../media/image29.png"/><Relationship Id="rId40" Type="http://schemas.openxmlformats.org/officeDocument/2006/relationships/image" Target="../media/image32.png"/><Relationship Id="rId45" Type="http://schemas.openxmlformats.org/officeDocument/2006/relationships/image" Target="../media/image37.png"/><Relationship Id="rId53" Type="http://schemas.openxmlformats.org/officeDocument/2006/relationships/image" Target="../media/image45.png"/><Relationship Id="rId58" Type="http://schemas.openxmlformats.org/officeDocument/2006/relationships/image" Target="../media/image50.png"/><Relationship Id="rId5" Type="http://schemas.openxmlformats.org/officeDocument/2006/relationships/tags" Target="../tags/tag19.xml"/><Relationship Id="rId19" Type="http://schemas.openxmlformats.org/officeDocument/2006/relationships/tags" Target="../tags/tag33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Relationship Id="rId22" Type="http://schemas.openxmlformats.org/officeDocument/2006/relationships/tags" Target="../tags/tag36.xml"/><Relationship Id="rId27" Type="http://schemas.openxmlformats.org/officeDocument/2006/relationships/tags" Target="../tags/tag41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27.png"/><Relationship Id="rId43" Type="http://schemas.openxmlformats.org/officeDocument/2006/relationships/image" Target="../media/image35.png"/><Relationship Id="rId48" Type="http://schemas.openxmlformats.org/officeDocument/2006/relationships/image" Target="../media/image40.png"/><Relationship Id="rId56" Type="http://schemas.openxmlformats.org/officeDocument/2006/relationships/image" Target="../media/image48.png"/><Relationship Id="rId8" Type="http://schemas.openxmlformats.org/officeDocument/2006/relationships/tags" Target="../tags/tag22.xml"/><Relationship Id="rId51" Type="http://schemas.openxmlformats.org/officeDocument/2006/relationships/image" Target="../media/image43.png"/><Relationship Id="rId3" Type="http://schemas.openxmlformats.org/officeDocument/2006/relationships/tags" Target="../tags/tag17.xml"/><Relationship Id="rId12" Type="http://schemas.openxmlformats.org/officeDocument/2006/relationships/tags" Target="../tags/tag26.xml"/><Relationship Id="rId17" Type="http://schemas.openxmlformats.org/officeDocument/2006/relationships/tags" Target="../tags/tag31.xml"/><Relationship Id="rId25" Type="http://schemas.openxmlformats.org/officeDocument/2006/relationships/tags" Target="../tags/tag39.xml"/><Relationship Id="rId33" Type="http://schemas.openxmlformats.org/officeDocument/2006/relationships/image" Target="../media/image25.png"/><Relationship Id="rId38" Type="http://schemas.openxmlformats.org/officeDocument/2006/relationships/image" Target="../media/image30.png"/><Relationship Id="rId46" Type="http://schemas.openxmlformats.org/officeDocument/2006/relationships/image" Target="../media/image38.png"/><Relationship Id="rId59" Type="http://schemas.openxmlformats.org/officeDocument/2006/relationships/image" Target="../media/image51.png"/><Relationship Id="rId20" Type="http://schemas.openxmlformats.org/officeDocument/2006/relationships/tags" Target="../tags/tag34.xml"/><Relationship Id="rId41" Type="http://schemas.openxmlformats.org/officeDocument/2006/relationships/image" Target="../media/image33.png"/><Relationship Id="rId54" Type="http://schemas.openxmlformats.org/officeDocument/2006/relationships/image" Target="../media/image46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5" Type="http://schemas.openxmlformats.org/officeDocument/2006/relationships/tags" Target="../tags/tag29.xml"/><Relationship Id="rId23" Type="http://schemas.openxmlformats.org/officeDocument/2006/relationships/tags" Target="../tags/tag37.xml"/><Relationship Id="rId28" Type="http://schemas.openxmlformats.org/officeDocument/2006/relationships/tags" Target="../tags/tag42.xml"/><Relationship Id="rId36" Type="http://schemas.openxmlformats.org/officeDocument/2006/relationships/image" Target="../media/image28.png"/><Relationship Id="rId49" Type="http://schemas.openxmlformats.org/officeDocument/2006/relationships/image" Target="../media/image41.png"/><Relationship Id="rId57" Type="http://schemas.openxmlformats.org/officeDocument/2006/relationships/image" Target="../media/image49.png"/><Relationship Id="rId10" Type="http://schemas.openxmlformats.org/officeDocument/2006/relationships/tags" Target="../tags/tag24.xml"/><Relationship Id="rId31" Type="http://schemas.openxmlformats.org/officeDocument/2006/relationships/image" Target="../media/image23.png"/><Relationship Id="rId44" Type="http://schemas.openxmlformats.org/officeDocument/2006/relationships/image" Target="../media/image36.png"/><Relationship Id="rId52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53" y="3192969"/>
            <a:ext cx="5745861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01415"/>
            <a:ext cx="1640205" cy="18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01552"/>
            <a:ext cx="5125974" cy="2933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81887"/>
            <a:ext cx="1600200" cy="1866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2829687"/>
            <a:ext cx="2819400" cy="2324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4459224"/>
            <a:ext cx="1649730" cy="236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1" y="1839087"/>
            <a:ext cx="7497509" cy="2074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1" y="3276727"/>
            <a:ext cx="7821549" cy="4800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7" y="4916424"/>
            <a:ext cx="7836980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6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01551"/>
            <a:ext cx="5304663" cy="3227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160145"/>
            <a:ext cx="2257425" cy="2362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498" y="2057400"/>
            <a:ext cx="822960" cy="2305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541208"/>
            <a:ext cx="1285875" cy="1790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4998408"/>
            <a:ext cx="3524250" cy="255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665" y="1160145"/>
            <a:ext cx="438150" cy="2057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763" y="2057400"/>
            <a:ext cx="438150" cy="2057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40" y="4541208"/>
            <a:ext cx="441960" cy="2057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9" y="2507300"/>
            <a:ext cx="2468880" cy="228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6" y="2993075"/>
            <a:ext cx="2571750" cy="228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7" y="3446465"/>
            <a:ext cx="2546985" cy="23241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6" y="5943600"/>
            <a:ext cx="6705600" cy="5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8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01552"/>
            <a:ext cx="4747260" cy="2586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990600"/>
            <a:ext cx="5067300" cy="232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36370"/>
            <a:ext cx="6951345" cy="2305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2466975"/>
            <a:ext cx="8261985" cy="2343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905000"/>
            <a:ext cx="6096000" cy="230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" y="3914775"/>
            <a:ext cx="6153150" cy="2362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3143013"/>
            <a:ext cx="3421380" cy="2343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82415" y="2870955"/>
            <a:ext cx="25946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hlinkClick r:id="rId20"/>
              </a:rPr>
              <a:t>https</a:t>
            </a:r>
            <a:r>
              <a:rPr lang="en-US" sz="1400" dirty="0">
                <a:hlinkClick r:id="rId20"/>
              </a:rPr>
              <a:t>://</a:t>
            </a:r>
            <a:r>
              <a:rPr lang="en-US" sz="1400" dirty="0" smtClean="0">
                <a:hlinkClick r:id="rId20"/>
              </a:rPr>
              <a:t>nbviewer.jupyter.org/url/web.stanford.edu/class/cs168/cs168-python-tutorial.ipynb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" y="4455795"/>
            <a:ext cx="7522845" cy="2362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1" y="4982527"/>
            <a:ext cx="3446145" cy="1809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95750" y="4828251"/>
            <a:ext cx="2381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hlinkClick r:id="rId23"/>
              </a:rPr>
              <a:t>https://wikis.nyu.edu/display/NYUHPC/Using+the+Clusters</a:t>
            </a:r>
            <a:endParaRPr lang="en-US" sz="1400" dirty="0"/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1" y="5541645"/>
            <a:ext cx="5800725" cy="23622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934200" y="2880480"/>
            <a:ext cx="18116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5"/>
              </a:rPr>
              <a:t>https://matplotlib.org/users/pyplot_tutorial.html</a:t>
            </a:r>
            <a:endParaRPr lang="en-US" sz="1400" dirty="0"/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040755"/>
            <a:ext cx="4370070" cy="2286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076825" y="5893445"/>
            <a:ext cx="2407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hlinkClick r:id="rId27"/>
              </a:rPr>
              <a:t>https://wikis.nyu.edu/display/ADRC/Dalma+Training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5885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029200" y="1143000"/>
            <a:ext cx="3283115" cy="4648201"/>
          </a:xfrm>
          <a:prstGeom prst="rect">
            <a:avLst/>
          </a:prstGeom>
          <a:solidFill>
            <a:srgbClr val="92D050">
              <a:alpha val="75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01552"/>
            <a:ext cx="1912239" cy="245364"/>
          </a:xfrm>
          <a:prstGeom prst="rect">
            <a:avLst/>
          </a:prstGeom>
        </p:spPr>
      </p:pic>
      <p:pic>
        <p:nvPicPr>
          <p:cNvPr id="1026" name="Picture 2" descr="Image result for mining of massive dataset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3283115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462" y="2590801"/>
            <a:ext cx="1962150" cy="4819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69" y="3810000"/>
            <a:ext cx="2551176" cy="3947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71120" y="6248400"/>
            <a:ext cx="3199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1"/>
              </a:rPr>
              <a:t>https://www.cs.cornell.edu/jeh/book.pdf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5867400"/>
            <a:ext cx="883920" cy="255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952" y="5882640"/>
            <a:ext cx="689610" cy="25527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1000" y="6267449"/>
            <a:ext cx="4059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hlinkClick r:id="rId14"/>
              </a:rPr>
              <a:t>http://infolab.stanford.edu/~ullman/mmds/book.pdf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5885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549" y="301552"/>
            <a:ext cx="2392299" cy="258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1447800"/>
            <a:ext cx="895350" cy="186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2614612"/>
            <a:ext cx="584835" cy="180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447800"/>
            <a:ext cx="767715" cy="1885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606992"/>
            <a:ext cx="954405" cy="1885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447800"/>
            <a:ext cx="1261110" cy="2228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573337"/>
            <a:ext cx="190690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8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ap redu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324582"/>
            <a:ext cx="166687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124200"/>
            <a:ext cx="2667000" cy="39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7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4" y="307845"/>
            <a:ext cx="2197608" cy="25069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47800"/>
            <a:ext cx="6055995" cy="23241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67000"/>
            <a:ext cx="4453890" cy="23050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3307715"/>
            <a:ext cx="7118985" cy="23622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4624676"/>
            <a:ext cx="6532245" cy="25527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58" y="5419060"/>
            <a:ext cx="2533650" cy="230505"/>
          </a:xfrm>
          <a:prstGeom prst="rect">
            <a:avLst/>
          </a:prstGeom>
        </p:spPr>
      </p:pic>
      <p:pic>
        <p:nvPicPr>
          <p:cNvPr id="2052" name="Picture 4" descr="Hadoop 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848" y="5190461"/>
            <a:ext cx="1831012" cy="5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uchDB.sv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930" y="5247704"/>
            <a:ext cx="615076" cy="49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iak logo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216" y="5311806"/>
            <a:ext cx="1219200" cy="38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3987166"/>
            <a:ext cx="3219450" cy="2343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1" y="2057400"/>
            <a:ext cx="7139940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3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07846"/>
            <a:ext cx="4384548" cy="258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97" y="990600"/>
            <a:ext cx="4215765" cy="487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97" y="1853025"/>
            <a:ext cx="4246245" cy="230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97" y="2408781"/>
            <a:ext cx="4150995" cy="53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89" y="5424487"/>
            <a:ext cx="1106805" cy="22669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028700"/>
            <a:ext cx="4082685" cy="30744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89" y="4371975"/>
            <a:ext cx="4659630" cy="5353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104" y="5424487"/>
            <a:ext cx="2975610" cy="255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104" y="5828347"/>
            <a:ext cx="4606290" cy="2552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104" y="6262687"/>
            <a:ext cx="1274445" cy="186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65" y="3256597"/>
            <a:ext cx="2950845" cy="230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89" y="3800475"/>
            <a:ext cx="310896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oogle clus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524000"/>
            <a:ext cx="411822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-idi_018-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1536700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07845"/>
            <a:ext cx="3496437" cy="2560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56" y="5003606"/>
            <a:ext cx="6269355" cy="2343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97" y="5410200"/>
            <a:ext cx="4322445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4" y="307845"/>
            <a:ext cx="2197608" cy="250698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06" y="2628900"/>
            <a:ext cx="8785714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0" y="1068705"/>
            <a:ext cx="3512820" cy="230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0" y="1523999"/>
            <a:ext cx="5378387" cy="2091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456" y="1106805"/>
            <a:ext cx="1476185" cy="16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08652"/>
            <a:ext cx="7161141" cy="55397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01555"/>
            <a:ext cx="1592199" cy="2480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97" y="6362700"/>
            <a:ext cx="314515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6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data science statistics computer sci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1784547"/>
            <a:ext cx="7413224" cy="317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ta science statistics computer scien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530150"/>
            <a:ext cx="4800600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01553"/>
            <a:ext cx="2341626" cy="258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426" y="6019800"/>
            <a:ext cx="3838575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0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relation between data science machine learning AI data mining infographi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18" y="1447801"/>
            <a:ext cx="8713389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01553"/>
            <a:ext cx="2341626" cy="2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2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relation between data science machine learning AI data mining info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0020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01553"/>
            <a:ext cx="2341626" cy="2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3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11" y="1295400"/>
            <a:ext cx="4324029" cy="4115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528" y="301550"/>
            <a:ext cx="2202942" cy="2480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11" y="5924550"/>
            <a:ext cx="4276725" cy="228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235" y="6238875"/>
            <a:ext cx="226123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6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api.ning.com/files/4*70048ZsE4d4vAJg-aTE95xugJ5lTBq5r9WVsZ54EvqkwPajzn6AeprtzImBldqq*dbze8ZGDtuyoeewh4MamSwpz8EHC5Q/Captu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697898"/>
            <a:ext cx="4519163" cy="600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01552"/>
            <a:ext cx="3245739" cy="248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49299"/>
            <a:ext cx="234696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2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ai_data-science-diagram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810000"/>
            <a:ext cx="5410200" cy="295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result for data science  machine learning venn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955833"/>
            <a:ext cx="304800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1552"/>
            <a:ext cx="4944618" cy="25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5018623" y="2996089"/>
            <a:ext cx="3505200" cy="1066228"/>
          </a:xfrm>
          <a:prstGeom prst="roundRect">
            <a:avLst/>
          </a:prstGeom>
          <a:solidFill>
            <a:srgbClr val="92D050">
              <a:alpha val="40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000999" y="5434007"/>
            <a:ext cx="3505200" cy="1066228"/>
          </a:xfrm>
          <a:prstGeom prst="roundRect">
            <a:avLst/>
          </a:prstGeom>
          <a:solidFill>
            <a:srgbClr val="92D050">
              <a:alpha val="40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5006995" y="4205764"/>
            <a:ext cx="3505200" cy="1066228"/>
          </a:xfrm>
          <a:prstGeom prst="roundRect">
            <a:avLst/>
          </a:prstGeom>
          <a:solidFill>
            <a:srgbClr val="92D050">
              <a:alpha val="40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598" y="301552"/>
            <a:ext cx="2101596" cy="245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06" y="1143000"/>
            <a:ext cx="6316980" cy="2286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752475" y="1752600"/>
            <a:ext cx="3505200" cy="1066228"/>
          </a:xfrm>
          <a:prstGeom prst="roundRect">
            <a:avLst/>
          </a:prstGeom>
          <a:solidFill>
            <a:srgbClr val="92D050">
              <a:alpha val="40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05" y="1855469"/>
            <a:ext cx="2434590" cy="2266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32" y="2230915"/>
            <a:ext cx="2372868" cy="2040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32" y="2534031"/>
            <a:ext cx="1777937" cy="209169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752475" y="2962275"/>
            <a:ext cx="3505200" cy="1100042"/>
          </a:xfrm>
          <a:prstGeom prst="roundRect">
            <a:avLst/>
          </a:prstGeom>
          <a:solidFill>
            <a:srgbClr val="92D050">
              <a:alpha val="40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166" y="3097530"/>
            <a:ext cx="2164080" cy="2247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98" y="3447096"/>
            <a:ext cx="2057400" cy="20745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149" y="3752850"/>
            <a:ext cx="2518601" cy="207455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752475" y="4200368"/>
            <a:ext cx="3505200" cy="1066800"/>
          </a:xfrm>
          <a:prstGeom prst="roundRect">
            <a:avLst/>
          </a:prstGeom>
          <a:solidFill>
            <a:srgbClr val="92D050">
              <a:alpha val="40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93" y="4346102"/>
            <a:ext cx="2798445" cy="2266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99" y="4666139"/>
            <a:ext cx="1765935" cy="16116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5" y="4971893"/>
            <a:ext cx="1964817" cy="204026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771525" y="5410200"/>
            <a:ext cx="3486150" cy="1066228"/>
          </a:xfrm>
          <a:prstGeom prst="roundRect">
            <a:avLst/>
          </a:prstGeom>
          <a:solidFill>
            <a:srgbClr val="92D050">
              <a:alpha val="40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456" y="5513069"/>
            <a:ext cx="1303020" cy="22669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07" y="5846033"/>
            <a:ext cx="2648903" cy="21088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56" y="6134862"/>
            <a:ext cx="882968" cy="20402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181" y="6134862"/>
            <a:ext cx="762953" cy="20574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182" y="5513350"/>
            <a:ext cx="2280285" cy="22669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85" y="5802051"/>
            <a:ext cx="1193292" cy="20231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55" y="5805097"/>
            <a:ext cx="891540" cy="20402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016" y="5807478"/>
            <a:ext cx="749237" cy="16116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85" y="6112316"/>
            <a:ext cx="2487740" cy="20574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196" y="3123722"/>
            <a:ext cx="2731770" cy="17716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180" y="3690270"/>
            <a:ext cx="3014091" cy="21088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181" y="3397537"/>
            <a:ext cx="2966085" cy="20745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481" y="4343145"/>
            <a:ext cx="2310765" cy="22669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637" y="4644227"/>
            <a:ext cx="3152966" cy="20574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73" y="4870064"/>
            <a:ext cx="3334703" cy="207455"/>
          </a:xfrm>
          <a:prstGeom prst="rect">
            <a:avLst/>
          </a:prstGeom>
        </p:spPr>
      </p:pic>
      <p:sp>
        <p:nvSpPr>
          <p:cNvPr id="69" name="Rounded Rectangle 68"/>
          <p:cNvSpPr/>
          <p:nvPr/>
        </p:nvSpPr>
        <p:spPr>
          <a:xfrm>
            <a:off x="5058905" y="1799814"/>
            <a:ext cx="3505200" cy="1066228"/>
          </a:xfrm>
          <a:prstGeom prst="roundRect">
            <a:avLst/>
          </a:prstGeom>
          <a:solidFill>
            <a:srgbClr val="92D050">
              <a:alpha val="40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50" y="1927447"/>
            <a:ext cx="1352550" cy="22669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394" y="2201263"/>
            <a:ext cx="1760792" cy="20402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395" y="2522732"/>
            <a:ext cx="1868805" cy="20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0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8" grpId="0" animBg="1"/>
      <p:bldP spid="14" grpId="0" animBg="1"/>
      <p:bldP spid="24" grpId="0" animBg="1"/>
      <p:bldP spid="30" grpId="0" animBg="1"/>
      <p:bldP spid="6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brandeisblue}{rgb}{0.0, 0.44, 1.0}&#10;\textcolor{brandeisblue}{\textsc{\bf Algorithmic Foundations of Data Science}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Discovering patterns in large data sets.&#10;}&#10;&#10;&#10;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Google File System (GFS),&#10;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 Hadoop Distributed File System (HDFS),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loudStore.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ypical block size: $64$ MB.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ypical replication: $3$ times.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Cluster Computing}}&#10;&#10;&#10;&#10;&#10;\end{document}"/>
  <p:tag name="IGUANATEXSIZE" val="2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Clusters resources are managed by a ``Cluster Manager&quot;.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Examples: YARN, Mesos, SLURM etc.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ap Reduce}}&#10;&#10;&#10;&#10;&#10;\end{document}"/>
  <p:tag name="IGUANATEXSIZE" val="2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tandard Map-Reduce example: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Focus on algorithms.&#10;}&#10;&#10;&#10;&#10;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Count the number of occurences of each word in a file.&#10;}&#10;\end{document}"/>
  <p:tag name="IGUANATEXSIZE" val="18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Word Count.}&#10;\end{document}"/>
  <p:tag name="IGUANATEXSIZE" val="1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Machine Learning&#10;}}&#10;&#10;&#10;&#10;&#10;\end{document}"/>
  <p:tag name="IGUANATEXSIZE" val="2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 &#10;Learning without\\ explicit programming.&#10;}&#10;&#10;&#10;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Relating the various areas&#10;}}&#10;&#10;&#10;&#10;&#10;\end{document}"/>
  <p:tag name="IGUANATEXSIZE" val="2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This course&#10;}}&#10;&#10;&#10;&#10;&#10;\end{document}"/>
  <p:tag name="IGUANATEXSIZE" val="2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&#10;Fundamental algorithmic techniques used in data science.&#10;}&#10;&#10;&#10;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bf Cluster Computing&#10;&#10;&#10;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em Map-Reduce Framework&#10;\end{document}"/>
  <p:tag name="IGUANATEXSIZE" val="1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em Workflow Systems &#10;&#10;&#10;&#10;&#10;\end{document}"/>
  <p:tag name="IGUANATEXSIZE" val="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armygreen}{rgb}{0.29, 0.33, 0.13}&#10;\textcolor{armygreen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bf Similarity Search&#10;&#10;&#10;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em Document Similarity&#10;&#10;&#10;&#10;&#10;\end{document}"/>
  <p:tag name="IGUANATEXSIZE" val="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em Locally Sensitive Hashing&#10;\end{document}"/>
  <p:tag name="IGUANATEXSIZE" val="1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bf Streaming Algorithms&#10;&#10;&#10;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em Distinct Elements&#10;&#10;&#10;&#10;&#10;\end{document}"/>
  <p:tag name="IGUANATEXSIZE" val="1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em Frequency Moments&#10;&#10;&#10;&#10;&#10;\end{document}"/>
  <p:tag name="IGUANATEXSIZE" val="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bf Clustering&#10;&#10;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em Hierarchical Agglomerative&#10;&#10;&#10;&#10;&#10;\end{document}"/>
  <p:tag name="IGUANATEXSIZE" val="1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em $k$-Means,&#10;&#10;&#10;&#10;&#10;\end{document}"/>
  <p:tag name="IGUANATEXSIZE" val="1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em Spectral&#10;&#10;&#10;&#10;&#10;\end{document}"/>
  <p:tag name="IGUANATEXSIZE" val="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Big Data}}&#10;&#10;&#10;&#10;&#10;\end{document}"/>
  <p:tag name="IGUANATEXSIZE" val="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bf Machine Learning&#10;&#10;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em Perceptrons, &#10;&#10;&#10;&#10;&#10;\end{document}"/>
  <p:tag name="IGUANATEXSIZE" val="1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em Boosting,&#10;&#10;&#10;&#10;&#10;\end{document}"/>
  <p:tag name="IGUANATEXSIZE" val="1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em Kernels&#10;&#10;&#10;&#10;&#10;\end{document}"/>
  <p:tag name="IGUANATEXSIZE" val="1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em Support Vector Machines&#10;&#10;&#10;&#10;&#10;\end{document}"/>
  <p:tag name="IGUANATEXSIZE" val="1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bf Dimension Reduction&#10;&#10;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em Principal Component Analysis&#10;&#10;&#10;&#10;&#10;\end{document}"/>
  <p:tag name="IGUANATEXSIZE" val="1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em Singular Value Decomposition&#10;&#10;&#10;&#10;&#10;\end{document}"/>
  <p:tag name="IGUANATEXSIZE" val="1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bf Graph Algorithms&#10;&#10;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em Random Walks, Markov Chains&#10;&#10;&#10;&#10;&#10;\end{document}"/>
  <p:tag name="IGUANATEXSIZE" val="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Very large and complex data.&#10;}&#10;&#10;&#10;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em Page Rank, Community detection&#10;&#10;&#10;&#10;&#10;\end{document}"/>
  <p:tag name="IGUANATEXSIZE" val="1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bf Regression&#10;&#10;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Linear Regression&#10;&#10;&#10;&#10;&#10;\end{document}"/>
  <p:tag name="IGUANATEXSIZE" val="1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em Logistic Regression&#10;&#10;&#10;&#10;&#10;\end{document}"/>
  <p:tag name="IGUANATEXSIZE" val="1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Mathematical Prerequisites&#10;}}&#10;&#10;&#10;&#10;&#10;\end{document}"/>
  <p:tag name="IGUANATEXSIZE" val="2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Basic Calculus&#10;&#10;&#10;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Probability and Statistics&#10;&#10;&#10;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Linear Algebra&#10;&#10;&#10;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em&#10;derivatives, partial derivatives, computing maxima and minima of functions &#10;&#10;&#10;&#10;\end{document}"/>
  <p:tag name="IGUANATEXSIZE" val="1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em&#10;random variables, independence, conditional probability, &#10;expectation, variance, linearity of expectation, markov inequality&#10;\end{document}"/>
  <p:tag name="IGUANATEXSIZE" val="1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Data Science}}&#10;&#10;&#10;&#10;&#10;\end{document}"/>
  <p:tag name="IGUANATEXSIZE" val="2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em&#10;matrices and linear transformations, linear (in)dependence, basis, rank and dimension,&#10;eigenvalues and eigenvectors&#10;&#10;\end{document}"/>
  <p:tag name="IGUANATEXSIZE" val="1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Assignments, Exams, Grading&#10;}}&#10;&#10;&#10;&#10;&#10;\end{document}"/>
  <p:tag name="IGUANATEXSIZE" val="2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ekly Assignments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Quizzes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inal Exam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em&#10;in final exam period (May 9-14)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30\%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30\%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40\%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em&#10;Quiz 1 on Tue, Feb 20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&#10;Extraction of knowledge from data.&#10;}&#10;&#10;&#10;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em&#10;Quiz 2 on Tue, Mar 27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em&#10;Quiz 3 on Thu, Apr 19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re will be a number of {\bf mandatory} reading assignments,\\&#10;as well as suggested reading assignments that are optional.&#10;&#10;&#10;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Programming Assignments&#10;}}&#10;&#10;&#10;&#10;&#10;\end{document}"/>
  <p:tag name="IGUANATEXSIZE" val="2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rogramming assignments with be in Python.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You will need to use tools like Numpy, Matplotlib and Pandas.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nstall Anaconda on your computer, preferably on a linux virtual machine.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arn to use IDEs like IPython and Jupyter Notebook.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You will do some of the programming in Apache Spark.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Go over the following tutorials: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Data Science}}&#10;&#10;&#10;&#10;&#10;\end{document}"/>
  <p:tag name="IGUANATEXSIZE" val="2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ssignments related to Spark will be done on NYU's HPC Clusters.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Please learn about the clusters. 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ind out how to log in to \texttt{prince}, \texttt{dumbo}&#10;and \texttt{dalma}.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Read the material and take the quiz at: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Textbooks&#10;}}&#10;&#10;&#10;&#10;&#10;\end{document}"/>
  <p:tag name="IGUANATEXSIZE" val="2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centering&#10;\textsc{Foundations of\\ Data Science}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centering&#10;Avrim Blum, John Hopcroft,\\&#10; and Ravindran Kannan&#10;\end{document}"/>
  <p:tag name="IGUANATEXSIZE" val="1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[MMDS]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[FoDS]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Office Hours&#10;}}&#10;&#10;&#10;&#10;&#10;\end{document}"/>
  <p:tag name="IGUANATEXSIZE" val="2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Data Science}}&#10;&#10;&#10;&#10;&#10;\end{document}"/>
  <p:tag name="IGUANATEXSIZE" val="2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Saurabh 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Nabil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A2-187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A2-182A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Tue 4-5 pm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Mon,Wed 3-4 pm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ap Reduce}}&#10;&#10;&#10;&#10;&#10;\end{document}"/>
  <p:tag name="IGUANATEXSIZE" val="2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Platform for fault-tolerant scalable parallel computing.&#10;&#10;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Runs on top of a distributed file system.&#10;&#10;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bstracts issues of distributed computing from the programmer.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Data Mining&#10;}}&#10;&#10;&#10;&#10;&#10;\end{document}"/>
  <p:tag name="IGUANATEXSIZE" val="2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Useful for {\em data parallelism} (as opposed to {\em task parallelism}).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ome implementations: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eamless handling of failures.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Makes parallel programming easier by restricting the operations.&#10;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Distributed File System}}&#10;&#10;&#10;&#10;&#10;\end{document}"/>
  <p:tag name="IGUANATEXSIZE" val="2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Redundant storage of massive amount\\ of data on unreliable hardware.&#10;&#10;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Built-in failure detection and recovery.&#10;&#10;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 Each file is split into blocks of a fixed\\ size and replicated on multiple nodes.&#10;&#10;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xamples: &#10;&#10;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ypical usage: Files are huge, and are\\ rarely updated in place, mostly appended.&#10;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952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25145</TotalTime>
  <Words>20</Words>
  <Application>Microsoft Office PowerPoint</Application>
  <PresentationFormat>On-screen Show (4:3)</PresentationFormat>
  <Paragraphs>6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532</cp:revision>
  <dcterms:created xsi:type="dcterms:W3CDTF">2014-01-26T12:33:15Z</dcterms:created>
  <dcterms:modified xsi:type="dcterms:W3CDTF">2018-01-23T12:42:36Z</dcterms:modified>
</cp:coreProperties>
</file>